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2" r:id="rId3"/>
    <p:sldId id="263" r:id="rId4"/>
    <p:sldId id="267" r:id="rId5"/>
    <p:sldId id="265" r:id="rId6"/>
    <p:sldId id="264" r:id="rId7"/>
    <p:sldId id="266" r:id="rId8"/>
    <p:sldId id="268" r:id="rId9"/>
    <p:sldId id="271" r:id="rId10"/>
    <p:sldId id="269" r:id="rId11"/>
    <p:sldId id="261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51AA52-B6E7-43F7-BFE6-825E5BC1FDC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9C6ED9-A67B-433E-B645-9C4656429A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2484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ОНКОЛОГИЯ В СИБИРИ –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опыт </a:t>
            </a:r>
            <a:r>
              <a:rPr lang="ru-RU" b="1" i="1" dirty="0">
                <a:solidFill>
                  <a:srgbClr val="002060"/>
                </a:solidFill>
              </a:rPr>
              <a:t>сотрудничества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посредством русско-немецкого </a:t>
            </a:r>
            <a:r>
              <a:rPr lang="ru-RU" b="1" i="1" dirty="0" smtClean="0">
                <a:solidFill>
                  <a:srgbClr val="002060"/>
                </a:solidFill>
              </a:rPr>
              <a:t>диалога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08518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Дворниченко Виктория Владимировна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рофессор, д.м.н., главный </a:t>
            </a:r>
            <a:r>
              <a:rPr lang="ru-RU" dirty="0" smtClean="0"/>
              <a:t>врач Областного </a:t>
            </a:r>
            <a:r>
              <a:rPr lang="ru-RU" dirty="0" smtClean="0"/>
              <a:t>онкологического диспансера, г</a:t>
            </a:r>
            <a:r>
              <a:rPr lang="ru-RU" dirty="0" smtClean="0"/>
              <a:t>. Иркутск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9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73616" cy="547260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 smtClean="0"/>
              <a:t>Одно </a:t>
            </a:r>
            <a:r>
              <a:rPr lang="ru-RU" sz="2400" dirty="0"/>
              <a:t>из выдающихся достижений </a:t>
            </a:r>
            <a:r>
              <a:rPr lang="ru-RU" sz="2400" dirty="0" smtClean="0"/>
              <a:t>российско-немецкого </a:t>
            </a:r>
            <a:r>
              <a:rPr lang="ru-RU" sz="2400" dirty="0"/>
              <a:t>сотрудничества </a:t>
            </a:r>
            <a:endParaRPr lang="ru-RU" sz="2400" dirty="0" smtClean="0"/>
          </a:p>
          <a:p>
            <a:pPr marL="0" lvl="0" indent="0">
              <a:buNone/>
            </a:pPr>
            <a:endParaRPr lang="ru-RU" alt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en-US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ТЕЛЕКЛИНИКА 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– платформа для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непрерывного профессионального 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медицинск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ого образования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Специализированные</a:t>
            </a: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en-US" alt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телеконсультации</a:t>
            </a:r>
            <a:r>
              <a:rPr lang="en-U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</a:t>
            </a: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Т</a:t>
            </a:r>
            <a:r>
              <a:rPr lang="en-US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елеконференции</a:t>
            </a: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Дистанционное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en-US" alt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обучение</a:t>
            </a: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Научно-практические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и</a:t>
            </a:r>
            <a:r>
              <a:rPr lang="en-US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сследования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609"/>
            <a:ext cx="9036496" cy="1071818"/>
          </a:xfrm>
        </p:spPr>
        <p:txBody>
          <a:bodyPr/>
          <a:lstStyle/>
          <a:p>
            <a:pPr lvl="0"/>
            <a:r>
              <a:rPr lang="ru-RU" sz="3600" b="1" dirty="0" smtClean="0"/>
              <a:t>Открытие совместной </a:t>
            </a:r>
            <a:r>
              <a:rPr lang="ru-RU" sz="3600" b="1" dirty="0"/>
              <a:t>российско-немецкой </a:t>
            </a:r>
            <a:r>
              <a:rPr lang="ru-RU" sz="3600" b="1" dirty="0" err="1" smtClean="0"/>
              <a:t>телеклиники</a:t>
            </a:r>
            <a:r>
              <a:rPr lang="ru-RU" sz="3600" dirty="0" err="1"/>
              <a:t>в</a:t>
            </a:r>
            <a:r>
              <a:rPr lang="ru-RU" sz="3600" dirty="0"/>
              <a:t> </a:t>
            </a:r>
            <a:r>
              <a:rPr lang="ru-RU" sz="3600" b="1" dirty="0"/>
              <a:t>июле 2014 г</a:t>
            </a:r>
            <a:r>
              <a:rPr lang="ru-RU" sz="3600" dirty="0" smtClean="0"/>
              <a:t>.</a:t>
            </a:r>
            <a:endParaRPr lang="ru-RU" sz="36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678670" cy="29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67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6519"/>
            <a:ext cx="8964488" cy="804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Телеклиника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способствует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268760"/>
            <a:ext cx="8044806" cy="508124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повышению качества оказания медицинской помощи  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повышению доступности медицинской помощи и снижение времени диагностики / снижение количества случаев необоснованного перевода и транспортировки пациентов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повышению уровня медицинских специалистов / решению вопроса дефицита кадров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созданию единых национальных / региональных регистров пациентов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гармонизации стандартов диагностики и лечения </a:t>
            </a:r>
            <a:endParaRPr lang="ru-RU" sz="10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8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1806179" y="488951"/>
            <a:ext cx="63269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latin typeface="Century 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634"/>
            <a:ext cx="9144000" cy="136815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alt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Открытие</a:t>
            </a:r>
            <a:r>
              <a:rPr lang="de-DE" alt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altLang="ru-RU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телеклиники</a:t>
            </a:r>
            <a:r>
              <a:rPr lang="de-DE" alt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ru-RU" alt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в Иркутске</a:t>
            </a:r>
            <a:r>
              <a:rPr lang="de-DE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/>
            </a:r>
            <a:br>
              <a:rPr lang="de-DE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413148" y="4951324"/>
            <a:ext cx="40148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Возможности телемедицины</a:t>
            </a:r>
          </a:p>
          <a:p>
            <a:pPr algn="ctr" eaLnBrk="1" hangingPunct="1"/>
            <a:r>
              <a:rPr lang="ru-RU" altLang="ru-RU" sz="2000" dirty="0"/>
              <a:t>Др. Стефан </a:t>
            </a:r>
            <a:r>
              <a:rPr lang="ru-RU" altLang="ru-RU" sz="2000" dirty="0" err="1"/>
              <a:t>Дорнхайм</a:t>
            </a:r>
            <a:r>
              <a:rPr lang="ru-RU" altLang="ru-RU" sz="2000" dirty="0"/>
              <a:t>, директор компании </a:t>
            </a:r>
            <a:r>
              <a:rPr lang="ru-RU" altLang="ru-RU" sz="2000" dirty="0" err="1"/>
              <a:t>Epos</a:t>
            </a:r>
            <a:r>
              <a:rPr lang="ru-RU" altLang="ru-RU" sz="2000" dirty="0"/>
              <a:t>, </a:t>
            </a:r>
            <a:endParaRPr lang="ru-RU" altLang="ru-RU" sz="2000" dirty="0" smtClean="0"/>
          </a:p>
          <a:p>
            <a:pPr algn="ctr" eaLnBrk="1" hangingPunct="1"/>
            <a:r>
              <a:rPr lang="ru-RU" altLang="ru-RU" sz="2000" dirty="0" smtClean="0"/>
              <a:t>г. Франкфурт</a:t>
            </a:r>
            <a:r>
              <a:rPr lang="ru-RU" altLang="ru-RU" sz="2000" dirty="0"/>
              <a:t>, Германия</a:t>
            </a:r>
            <a:endParaRPr lang="ru-RU" altLang="ru-RU" sz="1600" dirty="0">
              <a:latin typeface="Century Gothic" charset="0"/>
            </a:endParaRP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8" y="1340768"/>
            <a:ext cx="3974306" cy="3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46" y="1337182"/>
            <a:ext cx="4020741" cy="361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4866434" y="5157192"/>
            <a:ext cx="3814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Клиника г. </a:t>
            </a:r>
            <a:r>
              <a:rPr lang="ru-RU" altLang="ru-RU" sz="2000" dirty="0" err="1"/>
              <a:t>Клемниц</a:t>
            </a:r>
            <a:r>
              <a:rPr lang="ru-RU" altLang="ru-RU" sz="2000" dirty="0"/>
              <a:t> </a:t>
            </a:r>
            <a:r>
              <a:rPr lang="de-DE" altLang="ru-RU" sz="2000" dirty="0"/>
              <a:t>в </a:t>
            </a:r>
            <a:r>
              <a:rPr lang="de-DE" altLang="ru-RU" sz="2000" dirty="0" err="1"/>
              <a:t>Германии</a:t>
            </a:r>
            <a:endParaRPr lang="ru-RU" altLang="ru-RU" sz="16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ru-RU" sz="3600" b="1" dirty="0"/>
              <a:t>История  сотрудничества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018"/>
            <a:ext cx="8568952" cy="5431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Начало сотрудничества: </a:t>
            </a:r>
            <a:r>
              <a:rPr lang="ru-RU" sz="2800" b="1" dirty="0" smtClean="0"/>
              <a:t>2007 год</a:t>
            </a:r>
          </a:p>
          <a:p>
            <a:pPr marL="0" indent="0">
              <a:buNone/>
            </a:pPr>
            <a:r>
              <a:rPr lang="ru-RU" sz="2800" dirty="0" smtClean="0"/>
              <a:t>По решению </a:t>
            </a:r>
            <a:r>
              <a:rPr lang="ru-RU" sz="2800" dirty="0"/>
              <a:t>6-го </a:t>
            </a:r>
            <a:r>
              <a:rPr lang="ru-RU" sz="2800" dirty="0" smtClean="0"/>
              <a:t>Петербургского </a:t>
            </a:r>
            <a:r>
              <a:rPr lang="ru-RU" sz="2800" dirty="0"/>
              <a:t>диалога во время визита в Иркутск делегации </a:t>
            </a:r>
            <a:r>
              <a:rPr lang="ru-RU" sz="2800" dirty="0" smtClean="0"/>
              <a:t>Форума им. </a:t>
            </a:r>
            <a:r>
              <a:rPr lang="ru-RU" sz="2800" dirty="0"/>
              <a:t>Р. Коха и </a:t>
            </a:r>
            <a:r>
              <a:rPr lang="ru-RU" sz="2800" dirty="0" smtClean="0"/>
              <a:t>И.И</a:t>
            </a:r>
            <a:r>
              <a:rPr lang="ru-RU" sz="2800" dirty="0"/>
              <a:t>. Мечникова </a:t>
            </a:r>
            <a:r>
              <a:rPr lang="ru-RU" sz="2800" dirty="0" smtClean="0"/>
              <a:t>мы </a:t>
            </a:r>
            <a:r>
              <a:rPr lang="ru-RU" sz="2800" dirty="0"/>
              <a:t>стали </a:t>
            </a:r>
            <a:r>
              <a:rPr lang="ru-RU" sz="2800" dirty="0" smtClean="0"/>
              <a:t>партнерами</a:t>
            </a:r>
            <a:r>
              <a:rPr lang="ru-RU" sz="2800" dirty="0"/>
              <a:t>.  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Письмо </a:t>
            </a:r>
            <a:r>
              <a:rPr lang="ru-RU" sz="2400" dirty="0"/>
              <a:t>о </a:t>
            </a:r>
            <a:r>
              <a:rPr lang="ru-RU" sz="2400" dirty="0" smtClean="0"/>
              <a:t>намерениях было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подписано </a:t>
            </a:r>
            <a:r>
              <a:rPr lang="ru-RU" sz="2400" dirty="0"/>
              <a:t>ректором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университета</a:t>
            </a:r>
            <a:r>
              <a:rPr lang="ru-RU" sz="2400" dirty="0"/>
              <a:t>, </a:t>
            </a:r>
            <a:r>
              <a:rPr lang="ru-RU" sz="2400" dirty="0" smtClean="0"/>
              <a:t>начальником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департамента здравоохранения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Иркутской </a:t>
            </a:r>
            <a:r>
              <a:rPr lang="ru-RU" sz="2400" dirty="0"/>
              <a:t>области </a:t>
            </a:r>
            <a:r>
              <a:rPr lang="ru-RU" sz="2400" dirty="0" smtClean="0"/>
              <a:t>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президентом Форума Р. Коха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 </a:t>
            </a:r>
            <a:r>
              <a:rPr lang="ru-RU" sz="2400" dirty="0" err="1" smtClean="0"/>
              <a:t>И.И.Мечникова</a:t>
            </a:r>
            <a:endParaRPr lang="ru-RU" sz="2400" dirty="0"/>
          </a:p>
        </p:txBody>
      </p:sp>
      <p:pic>
        <p:nvPicPr>
          <p:cNvPr id="1026" name="Picture 2" descr="C:\Users\Крупская\Desktop\фотографии\Фото для буклета\Zeichhardt5 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607" r="4660"/>
          <a:stretch/>
        </p:blipFill>
        <p:spPr bwMode="auto">
          <a:xfrm>
            <a:off x="5076056" y="3212976"/>
            <a:ext cx="40294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/>
          <a:lstStyle/>
          <a:p>
            <a:r>
              <a:rPr lang="ru-RU" sz="3600" b="1" dirty="0"/>
              <a:t>Области  сотрудничества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Борьба </a:t>
            </a:r>
            <a:r>
              <a:rPr lang="ru-RU" sz="3600" dirty="0"/>
              <a:t>с социально-значимыми социальными </a:t>
            </a:r>
            <a:r>
              <a:rPr lang="ru-RU" sz="3600" dirty="0" smtClean="0"/>
              <a:t>заболеваниями, такими как:</a:t>
            </a:r>
          </a:p>
          <a:p>
            <a:pPr marL="0" indent="0" algn="ctr">
              <a:buNone/>
            </a:pPr>
            <a:endParaRPr lang="ru-RU" sz="1500" dirty="0"/>
          </a:p>
          <a:p>
            <a:pPr lvl="2"/>
            <a:r>
              <a:rPr lang="ru-RU" sz="3100" dirty="0" smtClean="0"/>
              <a:t>Туберкулез</a:t>
            </a:r>
            <a:endParaRPr lang="ru-RU" sz="3100" dirty="0"/>
          </a:p>
          <a:p>
            <a:pPr lvl="2"/>
            <a:r>
              <a:rPr lang="ru-RU" sz="3100" dirty="0" smtClean="0"/>
              <a:t>ВИЧ-СПИД</a:t>
            </a:r>
            <a:endParaRPr lang="ru-RU" sz="3100" dirty="0" smtClean="0"/>
          </a:p>
          <a:p>
            <a:pPr lvl="2"/>
            <a:r>
              <a:rPr lang="ru-RU" sz="3100" dirty="0" smtClean="0"/>
              <a:t>Гепатиты</a:t>
            </a:r>
            <a:endParaRPr lang="ru-RU" sz="3100" dirty="0"/>
          </a:p>
          <a:p>
            <a:pPr lvl="2"/>
            <a:r>
              <a:rPr lang="ru-RU" sz="3100" dirty="0"/>
              <a:t>Эпидемиология инфекционных заболеваний</a:t>
            </a:r>
          </a:p>
          <a:p>
            <a:pPr lvl="2"/>
            <a:r>
              <a:rPr lang="ru-RU" sz="3100" dirty="0"/>
              <a:t>Новые/вновь возникающие вирусные заболевания</a:t>
            </a:r>
          </a:p>
          <a:p>
            <a:pPr lvl="2"/>
            <a:r>
              <a:rPr lang="ru-RU" sz="3100" dirty="0"/>
              <a:t>Здоровье матери и ребенка</a:t>
            </a:r>
          </a:p>
          <a:p>
            <a:pPr lvl="2"/>
            <a:r>
              <a:rPr lang="ru-RU" sz="3100" dirty="0"/>
              <a:t>Онкология</a:t>
            </a:r>
          </a:p>
          <a:p>
            <a:pPr lvl="2"/>
            <a:r>
              <a:rPr lang="ru-RU" sz="3100" dirty="0"/>
              <a:t>Подготовка кадров</a:t>
            </a:r>
          </a:p>
          <a:p>
            <a:pPr lvl="2"/>
            <a:r>
              <a:rPr lang="ru-RU" sz="3100" dirty="0"/>
              <a:t>Менеджмент </a:t>
            </a:r>
            <a:r>
              <a:rPr lang="ru-RU" sz="3100" dirty="0" smtClean="0"/>
              <a:t>больниц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09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/>
              <a:t>Направления сотрудничества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000" b="1" dirty="0" smtClean="0"/>
              <a:t>Образовательные проекты </a:t>
            </a:r>
            <a:endParaRPr lang="ru-RU" sz="3000" b="1" dirty="0"/>
          </a:p>
          <a:p>
            <a:pPr>
              <a:lnSpc>
                <a:spcPct val="150000"/>
              </a:lnSpc>
            </a:pPr>
            <a:r>
              <a:rPr lang="ru-RU" sz="3000" b="1" dirty="0" smtClean="0"/>
              <a:t>Клинические и </a:t>
            </a:r>
            <a:r>
              <a:rPr lang="ru-RU" sz="3000" b="1" dirty="0"/>
              <a:t>научные </a:t>
            </a:r>
            <a:r>
              <a:rPr lang="ru-RU" sz="3000" b="1" dirty="0" smtClean="0"/>
              <a:t>проекты</a:t>
            </a:r>
            <a:endParaRPr lang="ru-RU" sz="3000" b="1" dirty="0"/>
          </a:p>
          <a:p>
            <a:r>
              <a:rPr lang="ru-RU" sz="3000" b="1" dirty="0" smtClean="0"/>
              <a:t>Создание и </a:t>
            </a:r>
            <a:r>
              <a:rPr lang="ru-RU" sz="3000" b="1" dirty="0"/>
              <a:t>развитие </a:t>
            </a:r>
            <a:endParaRPr lang="ru-RU" sz="3000" b="1" dirty="0" smtClean="0"/>
          </a:p>
          <a:p>
            <a:pPr marL="0" indent="0">
              <a:buNone/>
            </a:pPr>
            <a:r>
              <a:rPr lang="ru-RU" sz="3000" b="1" dirty="0" smtClean="0"/>
              <a:t>   партнерств-центров </a:t>
            </a:r>
            <a:endParaRPr lang="ru-RU" sz="3000" b="1" dirty="0" smtClean="0"/>
          </a:p>
          <a:p>
            <a:pPr marL="0" indent="0">
              <a:buNone/>
            </a:pPr>
            <a:r>
              <a:rPr lang="ru-RU" sz="3000" b="1" dirty="0" smtClean="0"/>
              <a:t>   компетенции</a:t>
            </a:r>
            <a:endParaRPr lang="ru-RU" sz="3000" b="1" dirty="0"/>
          </a:p>
        </p:txBody>
      </p:sp>
      <p:pic>
        <p:nvPicPr>
          <p:cNvPr id="2050" name="Picture 2" descr="C:\Users\Крупская\Desktop\фотографии\с айт\IMGP50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-196" r="32948" b="32748"/>
          <a:stretch/>
        </p:blipFill>
        <p:spPr bwMode="auto">
          <a:xfrm>
            <a:off x="5148064" y="3140968"/>
            <a:ext cx="3718740" cy="33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733256"/>
            <a:ext cx="353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Встреча в Иркутске, 2009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446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sz="3600" b="1" dirty="0"/>
              <a:t>Формы сотрудничества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Научно-практические конференции</a:t>
            </a:r>
            <a:endParaRPr lang="ru-RU" dirty="0"/>
          </a:p>
          <a:p>
            <a:r>
              <a:rPr lang="ru-RU" dirty="0" smtClean="0"/>
              <a:t>Телеконференции  </a:t>
            </a:r>
          </a:p>
          <a:p>
            <a:r>
              <a:rPr lang="ru-RU" dirty="0" smtClean="0"/>
              <a:t>Семинары </a:t>
            </a:r>
          </a:p>
          <a:p>
            <a:r>
              <a:rPr lang="ru-RU" dirty="0" smtClean="0"/>
              <a:t>Тренинги </a:t>
            </a:r>
            <a:endParaRPr lang="ru-RU" dirty="0"/>
          </a:p>
          <a:p>
            <a:r>
              <a:rPr lang="ru-RU" dirty="0" smtClean="0"/>
              <a:t>Стажировки  </a:t>
            </a:r>
          </a:p>
          <a:p>
            <a:r>
              <a:rPr lang="ru-RU" dirty="0" smtClean="0"/>
              <a:t>Мастер-классы на </a:t>
            </a:r>
            <a:r>
              <a:rPr lang="ru-RU" dirty="0"/>
              <a:t>рабочем </a:t>
            </a:r>
            <a:r>
              <a:rPr lang="ru-RU" dirty="0" smtClean="0"/>
              <a:t>месте </a:t>
            </a:r>
            <a:endParaRPr lang="ru-RU" dirty="0"/>
          </a:p>
          <a:p>
            <a:r>
              <a:rPr lang="ru-RU" dirty="0" smtClean="0"/>
              <a:t>Совместная издательская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4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7 </a:t>
            </a:r>
            <a:r>
              <a:rPr lang="ru-RU" sz="2400" dirty="0"/>
              <a:t>научно-практических конференций </a:t>
            </a:r>
            <a:r>
              <a:rPr lang="ru-RU" sz="2400" dirty="0" smtClean="0"/>
              <a:t>по проблемам социально значимых заболеваний, в том числе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 marL="1041400">
              <a:spcBef>
                <a:spcPts val="0"/>
              </a:spcBef>
              <a:tabLst>
                <a:tab pos="1163638" algn="l"/>
              </a:tabLst>
            </a:pPr>
            <a:r>
              <a:rPr lang="ru-RU" sz="2400" dirty="0" smtClean="0"/>
              <a:t>туберкулеза </a:t>
            </a:r>
            <a:endParaRPr lang="ru-RU" sz="2400" dirty="0"/>
          </a:p>
          <a:p>
            <a:pPr marL="1041400">
              <a:spcBef>
                <a:spcPts val="0"/>
              </a:spcBef>
              <a:tabLst>
                <a:tab pos="1163638" algn="l"/>
              </a:tabLst>
            </a:pPr>
            <a:r>
              <a:rPr lang="ru-RU" sz="2400" dirty="0"/>
              <a:t>ВИЧ-инфекции </a:t>
            </a:r>
          </a:p>
          <a:p>
            <a:pPr marL="1041400">
              <a:spcBef>
                <a:spcPts val="0"/>
              </a:spcBef>
              <a:tabLst>
                <a:tab pos="1163638" algn="l"/>
              </a:tabLst>
            </a:pPr>
            <a:r>
              <a:rPr lang="ru-RU" sz="2400" dirty="0"/>
              <a:t>эпидемиологии </a:t>
            </a:r>
          </a:p>
          <a:p>
            <a:pPr marL="1041400">
              <a:spcBef>
                <a:spcPts val="0"/>
              </a:spcBef>
              <a:tabLst>
                <a:tab pos="1163638" algn="l"/>
              </a:tabLst>
            </a:pPr>
            <a:r>
              <a:rPr lang="ru-RU" sz="2400" dirty="0"/>
              <a:t>онкологии 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6 телеконференций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Обучающие семинары по менеджменту больниц с выдачей международных сертификатов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5" name="Picture 4" descr="C:\Users\28A9~1\AppData\Local\Temp\Rar$DIa0.875\IMG_4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7921"/>
            <a:ext cx="3720413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Результаты сотрудничества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6141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44456"/>
            <a:ext cx="8229600" cy="547260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Телеконсультации</a:t>
            </a:r>
            <a:r>
              <a:rPr lang="ru-RU" sz="2400" dirty="0" smtClean="0"/>
              <a:t> </a:t>
            </a:r>
            <a:r>
              <a:rPr lang="ru-RU" sz="2400" dirty="0" smtClean="0"/>
              <a:t>больных </a:t>
            </a:r>
            <a:r>
              <a:rPr lang="ru-RU" sz="2400" dirty="0"/>
              <a:t>с тяжелыми </a:t>
            </a:r>
            <a:r>
              <a:rPr lang="ru-RU" sz="2400" dirty="0" smtClean="0"/>
              <a:t>формами </a:t>
            </a:r>
            <a:r>
              <a:rPr lang="ru-RU" sz="2400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Стажировки сотрудников </a:t>
            </a:r>
            <a:r>
              <a:rPr lang="ru-RU" sz="2400" dirty="0"/>
              <a:t>ИГМУ и докторов лечебно-профилактических </a:t>
            </a:r>
            <a:r>
              <a:rPr lang="ru-RU" sz="2400" dirty="0" smtClean="0"/>
              <a:t>учреждений на </a:t>
            </a:r>
            <a:r>
              <a:rPr lang="ru-RU" sz="2400" dirty="0"/>
              <a:t>базе немецких </a:t>
            </a:r>
            <a:r>
              <a:rPr lang="ru-RU" sz="2400" dirty="0" smtClean="0"/>
              <a:t>клиник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Результаты сотрудничества</a:t>
            </a:r>
            <a:endParaRPr lang="ru-RU" sz="3600" b="1" dirty="0"/>
          </a:p>
        </p:txBody>
      </p:sp>
      <p:pic>
        <p:nvPicPr>
          <p:cNvPr id="4098" name="Picture 2" descr="C:\Users\28A9~1\AppData\Local\Temp\Rar$DIa0.219\IMG_4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9332" b="22704"/>
          <a:stretch/>
        </p:blipFill>
        <p:spPr bwMode="auto">
          <a:xfrm>
            <a:off x="2051720" y="2924944"/>
            <a:ext cx="5256584" cy="35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0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1075293"/>
          </a:xfrm>
        </p:spPr>
        <p:txBody>
          <a:bodyPr/>
          <a:lstStyle/>
          <a:p>
            <a:r>
              <a:rPr lang="ru-RU" sz="3600" b="1" dirty="0" smtClean="0"/>
              <a:t>Сотрудничество в области онкологии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43660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ОНКОЛОГИЯ – </a:t>
            </a:r>
            <a:r>
              <a:rPr lang="ru-RU" sz="2400" b="1" dirty="0">
                <a:solidFill>
                  <a:srgbClr val="FF0000"/>
                </a:solidFill>
              </a:rPr>
              <a:t>приоритетное направление </a:t>
            </a:r>
            <a:r>
              <a:rPr lang="ru-RU" sz="2400" b="1" dirty="0" smtClean="0">
                <a:solidFill>
                  <a:srgbClr val="FF0000"/>
                </a:solidFill>
              </a:rPr>
              <a:t>российско-немецкого сотрудничества</a:t>
            </a:r>
          </a:p>
          <a:p>
            <a:pPr marL="0" indent="0">
              <a:buNone/>
            </a:pPr>
            <a:r>
              <a:rPr lang="ru-RU" sz="2400" b="1" dirty="0" smtClean="0"/>
              <a:t>За </a:t>
            </a:r>
            <a:r>
              <a:rPr lang="ru-RU" sz="2400" b="1" dirty="0" smtClean="0"/>
              <a:t>2 года проведено </a:t>
            </a:r>
            <a:r>
              <a:rPr lang="ru-RU" sz="2400" dirty="0" smtClean="0"/>
              <a:t>4 </a:t>
            </a:r>
            <a:r>
              <a:rPr lang="ru-RU" sz="2400" dirty="0"/>
              <a:t>российско-немецкие научно-практические </a:t>
            </a:r>
            <a:r>
              <a:rPr lang="ru-RU" sz="2400" dirty="0" smtClean="0"/>
              <a:t>конференции различной тематики: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р</a:t>
            </a:r>
            <a:r>
              <a:rPr lang="ru-RU" sz="2400" dirty="0" smtClean="0"/>
              <a:t>ак  </a:t>
            </a:r>
            <a:r>
              <a:rPr lang="ru-RU" sz="2400" dirty="0"/>
              <a:t>молочной </a:t>
            </a:r>
            <a:r>
              <a:rPr lang="ru-RU" sz="2400" dirty="0" smtClean="0"/>
              <a:t>железы</a:t>
            </a:r>
          </a:p>
          <a:p>
            <a:pPr>
              <a:spcBef>
                <a:spcPts val="0"/>
              </a:spcBef>
            </a:pPr>
            <a:r>
              <a:rPr lang="ru-RU" sz="2400" dirty="0" err="1" smtClean="0"/>
              <a:t>л</a:t>
            </a:r>
            <a:r>
              <a:rPr lang="ru-RU" sz="2400" dirty="0" err="1" smtClean="0"/>
              <a:t>имфомы</a:t>
            </a:r>
            <a:r>
              <a:rPr lang="ru-RU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и</a:t>
            </a:r>
            <a:r>
              <a:rPr lang="ru-RU" sz="2400" dirty="0" smtClean="0"/>
              <a:t>нновационные технологии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р</a:t>
            </a:r>
            <a:r>
              <a:rPr lang="ru-RU" sz="2400" dirty="0" smtClean="0"/>
              <a:t>еабилитация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/>
              <a:t>онкологических больных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smtClean="0"/>
              <a:t>организация </a:t>
            </a:r>
            <a:r>
              <a:rPr lang="ru-RU" sz="2400" dirty="0"/>
              <a:t>и </a:t>
            </a:r>
            <a:r>
              <a:rPr lang="ru-RU" sz="2400" dirty="0" smtClean="0"/>
              <a:t>развитие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   телемедицины, открытие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с</a:t>
            </a:r>
            <a:r>
              <a:rPr lang="ru-RU" sz="2400" dirty="0" smtClean="0"/>
              <a:t>овместной </a:t>
            </a:r>
            <a:r>
              <a:rPr lang="ru-RU" sz="2400" dirty="0" err="1" smtClean="0"/>
              <a:t>телеклиники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Телеконференции </a:t>
            </a:r>
            <a:r>
              <a:rPr lang="ru-RU" sz="2400" dirty="0" smtClean="0"/>
              <a:t>посвященные преимущественно  </a:t>
            </a:r>
            <a:r>
              <a:rPr lang="ru-RU" sz="2400" dirty="0"/>
              <a:t>консультации больных с тяжелой </a:t>
            </a:r>
            <a:r>
              <a:rPr lang="ru-RU" sz="2400" dirty="0" err="1"/>
              <a:t>онкопатологией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02" y="2924944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8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62346" y="3986179"/>
            <a:ext cx="2936179" cy="220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39015" cy="5328592"/>
          </a:xfrm>
        </p:spPr>
        <p:txBody>
          <a:bodyPr/>
          <a:lstStyle/>
          <a:p>
            <a:r>
              <a:rPr lang="ru-RU" sz="2400" dirty="0"/>
              <a:t>Мастер-классы на базе ООД г. Иркутска </a:t>
            </a:r>
            <a:r>
              <a:rPr lang="ru-RU" sz="2400" dirty="0" smtClean="0"/>
              <a:t>с </a:t>
            </a:r>
            <a:r>
              <a:rPr lang="ru-RU" sz="2400" dirty="0"/>
              <a:t>участием 8 врачей из ведущих </a:t>
            </a:r>
            <a:r>
              <a:rPr lang="ru-RU" sz="2400" dirty="0" smtClean="0"/>
              <a:t>онкологических </a:t>
            </a:r>
            <a:r>
              <a:rPr lang="ru-RU" sz="2400" dirty="0"/>
              <a:t>центров </a:t>
            </a:r>
            <a:r>
              <a:rPr lang="ru-RU" sz="2400" dirty="0" smtClean="0"/>
              <a:t>Германии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ru-RU" sz="2400" dirty="0" smtClean="0"/>
              <a:t>Стажировки </a:t>
            </a:r>
            <a:r>
              <a:rPr lang="ru-RU" sz="2400" dirty="0"/>
              <a:t>в </a:t>
            </a:r>
            <a:r>
              <a:rPr lang="ru-RU" sz="2400" dirty="0" smtClean="0"/>
              <a:t>онкологические центры </a:t>
            </a:r>
            <a:r>
              <a:rPr lang="ru-RU" sz="2400" dirty="0"/>
              <a:t>Берлина, Франкфурта, Бонна </a:t>
            </a:r>
            <a:r>
              <a:rPr lang="ru-RU" sz="2400" dirty="0" smtClean="0"/>
              <a:t>для ознакомления </a:t>
            </a:r>
            <a:r>
              <a:rPr lang="ru-RU" sz="2400" dirty="0"/>
              <a:t>с системой </a:t>
            </a:r>
            <a:r>
              <a:rPr lang="ru-RU" sz="2400" dirty="0" smtClean="0"/>
              <a:t>организации </a:t>
            </a:r>
            <a:r>
              <a:rPr lang="ru-RU" sz="2400" dirty="0"/>
              <a:t>онкологической помощи населению, обмена опытом </a:t>
            </a:r>
            <a:r>
              <a:rPr lang="ru-RU" sz="2400" dirty="0" smtClean="0"/>
              <a:t>в </a:t>
            </a:r>
            <a:r>
              <a:rPr lang="ru-RU" sz="2400" dirty="0"/>
              <a:t>области </a:t>
            </a:r>
            <a:r>
              <a:rPr lang="ru-RU" sz="2400" dirty="0" smtClean="0"/>
              <a:t>             передовых </a:t>
            </a:r>
            <a:r>
              <a:rPr lang="ru-RU" sz="2400" dirty="0"/>
              <a:t>технологий </a:t>
            </a:r>
            <a:r>
              <a:rPr lang="ru-RU" sz="2400" dirty="0" smtClean="0"/>
              <a:t>                  раннего </a:t>
            </a:r>
            <a:r>
              <a:rPr lang="ru-RU" sz="2400" dirty="0"/>
              <a:t>выявления, </a:t>
            </a:r>
            <a:r>
              <a:rPr lang="ru-RU" sz="2400" dirty="0" smtClean="0"/>
              <a:t>                      лечения </a:t>
            </a:r>
            <a:r>
              <a:rPr lang="ru-RU" sz="2400" dirty="0"/>
              <a:t>и профилактики </a:t>
            </a:r>
            <a:r>
              <a:rPr lang="ru-RU" sz="2400" dirty="0" smtClean="0"/>
              <a:t> онкологических                       заболеваний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1" y="2148849"/>
            <a:ext cx="2136651" cy="284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1075293"/>
          </a:xfrm>
        </p:spPr>
        <p:txBody>
          <a:bodyPr/>
          <a:lstStyle/>
          <a:p>
            <a:r>
              <a:rPr lang="ru-RU" sz="3600" b="1" dirty="0" smtClean="0"/>
              <a:t>Сотрудничество в области онкологии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6131547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Форрум 3 ак.моб.</Template>
  <TotalTime>257</TotalTime>
  <Words>403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Century Gothic</vt:lpstr>
      <vt:lpstr>Courier New</vt:lpstr>
      <vt:lpstr>Wingdings</vt:lpstr>
      <vt:lpstr>Wingdings 3</vt:lpstr>
      <vt:lpstr>Diseño predeterminado</vt:lpstr>
      <vt:lpstr>ОНКОЛОГИЯ В СИБИРИ – опыт сотрудничества посредством русско-немецкого диалога</vt:lpstr>
      <vt:lpstr>История  сотрудничества</vt:lpstr>
      <vt:lpstr>Области  сотрудничества</vt:lpstr>
      <vt:lpstr>Направления сотрудничества</vt:lpstr>
      <vt:lpstr>Формы сотрудничества</vt:lpstr>
      <vt:lpstr>Результаты сотрудничества</vt:lpstr>
      <vt:lpstr>Результаты сотрудничества</vt:lpstr>
      <vt:lpstr>Сотрудничество в области онкологии</vt:lpstr>
      <vt:lpstr>Сотрудничество в области онкологии</vt:lpstr>
      <vt:lpstr>Открытие совместной российско-немецкой телеклиникив июле 2014 г.</vt:lpstr>
      <vt:lpstr>Телеклиника способствует   </vt:lpstr>
      <vt:lpstr>  Открытие телеклиники в Иркутске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Крупская</dc:creator>
  <cp:lastModifiedBy>Inga</cp:lastModifiedBy>
  <cp:revision>31</cp:revision>
  <dcterms:created xsi:type="dcterms:W3CDTF">2014-11-25T04:34:45Z</dcterms:created>
  <dcterms:modified xsi:type="dcterms:W3CDTF">2014-11-26T10:13:09Z</dcterms:modified>
</cp:coreProperties>
</file>